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2" r:id="rId2"/>
    <p:sldId id="303" r:id="rId3"/>
    <p:sldId id="340" r:id="rId4"/>
    <p:sldId id="342" r:id="rId5"/>
    <p:sldId id="357" r:id="rId6"/>
    <p:sldId id="345" r:id="rId7"/>
    <p:sldId id="358" r:id="rId8"/>
    <p:sldId id="363" r:id="rId9"/>
    <p:sldId id="360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9" r:id="rId19"/>
    <p:sldId id="364" r:id="rId20"/>
    <p:sldId id="362" r:id="rId21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FFFF"/>
    <a:srgbClr val="0066FF"/>
    <a:srgbClr val="CCECFF"/>
    <a:srgbClr val="000000"/>
    <a:srgbClr val="3D6933"/>
    <a:srgbClr val="F1EFEF"/>
    <a:srgbClr val="E2F9FE"/>
    <a:srgbClr val="0D0D8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95031" autoAdjust="0"/>
  </p:normalViewPr>
  <p:slideViewPr>
    <p:cSldViewPr snapToGrid="0">
      <p:cViewPr varScale="1">
        <p:scale>
          <a:sx n="82" d="100"/>
          <a:sy n="82" d="100"/>
        </p:scale>
        <p:origin x="11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2FF9-B96C-4C77-8935-EBE11DC28C87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B1B7-45FC-42A2-AB4D-0737BC4B4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329AAA7-4301-46CC-91ED-1B04610E4E60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F12E4A9-F7F2-419B-8FEE-3E99A5E23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5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31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1EFE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781300" y="1884620"/>
            <a:ext cx="61245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2800" b="1" dirty="0">
                <a:solidFill>
                  <a:srgbClr val="003399"/>
                </a:solidFill>
                <a:ea typeface="Batang" pitchFamily="18" charset="-127"/>
              </a:rPr>
              <a:t>KYSTM</a:t>
            </a:r>
            <a:r>
              <a:rPr lang="en-US" sz="2800" b="1" dirty="0">
                <a:solidFill>
                  <a:srgbClr val="FF0000"/>
                </a:solidFill>
                <a:ea typeface="Batang" pitchFamily="18" charset="-127"/>
              </a:rPr>
              <a:t>v17</a:t>
            </a:r>
            <a:r>
              <a:rPr lang="en-US" sz="2800" b="1" dirty="0">
                <a:solidFill>
                  <a:srgbClr val="003399"/>
                </a:solidFill>
                <a:ea typeface="Batang" pitchFamily="18" charset="-127"/>
              </a:rPr>
              <a:t> 			         The Latest Statewide Model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9228" y="3202490"/>
            <a:ext cx="4533122" cy="9848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Johnny Han, PhD, PE, Corradino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Akbar Bakhshi, Corradino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Ken Kaltenbach, PE, Corradino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39228" y="4475558"/>
            <a:ext cx="466647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dirty="0">
                <a:solidFill>
                  <a:schemeClr val="accent6"/>
                </a:solidFill>
              </a:rPr>
              <a:t>Kentucky Traffic Model Users Group Meeting November 16, 2017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8" y="2269526"/>
            <a:ext cx="1557238" cy="56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498366"/>
            <a:ext cx="1664686" cy="793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476500" y="1868307"/>
            <a:ext cx="0" cy="32004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4B12B-452F-489A-82B6-465EA1C40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9"/>
          <a:stretch/>
        </p:blipFill>
        <p:spPr>
          <a:xfrm>
            <a:off x="218453" y="1881809"/>
            <a:ext cx="8519261" cy="4727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25106A-69BA-45B7-98A6-84C6F6E2CDBE}"/>
              </a:ext>
            </a:extLst>
          </p:cNvPr>
          <p:cNvSpPr/>
          <p:nvPr/>
        </p:nvSpPr>
        <p:spPr>
          <a:xfrm>
            <a:off x="6057900" y="2269436"/>
            <a:ext cx="814388" cy="261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836AD-4C15-470F-AB68-AFAF5249BC9D}"/>
              </a:ext>
            </a:extLst>
          </p:cNvPr>
          <p:cNvSpPr/>
          <p:nvPr/>
        </p:nvSpPr>
        <p:spPr>
          <a:xfrm>
            <a:off x="4194313" y="3230528"/>
            <a:ext cx="1784073" cy="39725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E37B6B-77CB-4354-A9A2-D647FC56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30" y="645320"/>
            <a:ext cx="7886700" cy="7072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TREDIS Inputs created by the KYSTM</a:t>
            </a:r>
          </a:p>
        </p:txBody>
      </p:sp>
    </p:spTree>
    <p:extLst>
      <p:ext uri="{BB962C8B-B14F-4D97-AF65-F5344CB8AC3E}">
        <p14:creationId xmlns:p14="http://schemas.microsoft.com/office/powerpoint/2010/main" val="16278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151067-BA42-45B9-8F21-4FD8D765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" y="1504057"/>
            <a:ext cx="8763524" cy="48669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D18719-1750-44B0-BB5C-581E38F377D9}"/>
              </a:ext>
            </a:extLst>
          </p:cNvPr>
          <p:cNvSpPr/>
          <p:nvPr/>
        </p:nvSpPr>
        <p:spPr>
          <a:xfrm>
            <a:off x="6072809" y="1918252"/>
            <a:ext cx="815102" cy="3099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36E3F-E8CC-4AE9-A19A-FDA6B79086EB}"/>
              </a:ext>
            </a:extLst>
          </p:cNvPr>
          <p:cNvSpPr/>
          <p:nvPr/>
        </p:nvSpPr>
        <p:spPr>
          <a:xfrm>
            <a:off x="5506278" y="2872741"/>
            <a:ext cx="3003145" cy="4270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52F36-C428-449A-A637-83B9EDA97B71}"/>
              </a:ext>
            </a:extLst>
          </p:cNvPr>
          <p:cNvSpPr txBox="1">
            <a:spLocks/>
          </p:cNvSpPr>
          <p:nvPr/>
        </p:nvSpPr>
        <p:spPr>
          <a:xfrm>
            <a:off x="149087" y="650308"/>
            <a:ext cx="8763524" cy="707231"/>
          </a:xfr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TREDIS Inputs created by the KYSTM (cont’d)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2C961-DE9B-4F95-91BF-286205C7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212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7AB5B-D1FA-439D-9407-58133799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35" y="2321866"/>
            <a:ext cx="6083248" cy="3491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202F90-CBCB-45F3-9865-EB7C76D9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D490F-6566-4C59-8D65-E371E85A54BA}"/>
              </a:ext>
            </a:extLst>
          </p:cNvPr>
          <p:cNvSpPr txBox="1"/>
          <p:nvPr/>
        </p:nvSpPr>
        <p:spPr>
          <a:xfrm>
            <a:off x="49183" y="1946567"/>
            <a:ext cx="3068053" cy="5355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Unique ID of the project to be analyzed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B0881-13D6-4482-9A76-25D95592392A}"/>
              </a:ext>
            </a:extLst>
          </p:cNvPr>
          <p:cNvSpPr txBox="1"/>
          <p:nvPr/>
        </p:nvSpPr>
        <p:spPr>
          <a:xfrm>
            <a:off x="3627784" y="3995530"/>
            <a:ext cx="1560443" cy="7571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Scenario Name (Build, NB, 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6D12F-D8B6-438C-AD4C-A92B82238618}"/>
              </a:ext>
            </a:extLst>
          </p:cNvPr>
          <p:cNvSpPr txBox="1"/>
          <p:nvPr/>
        </p:nvSpPr>
        <p:spPr>
          <a:xfrm>
            <a:off x="49183" y="4310524"/>
            <a:ext cx="1380501" cy="164352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Two options to analyze either single or multiple counties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3D3A77-4E4F-44EE-AC9D-58DAB2833434}"/>
              </a:ext>
            </a:extLst>
          </p:cNvPr>
          <p:cNvCxnSpPr>
            <a:cxnSpLocks/>
            <a:endCxn id="3" idx="2"/>
          </p:cNvCxnSpPr>
          <p:nvPr/>
        </p:nvCxnSpPr>
        <p:spPr>
          <a:xfrm flipH="1" flipV="1">
            <a:off x="1583210" y="2482098"/>
            <a:ext cx="582281" cy="1337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A5A306-C5C0-4633-80E0-C3269B35B26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337065" y="4186238"/>
            <a:ext cx="290719" cy="1878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948CCEFF-F43F-419B-A700-E360A075B48F}"/>
              </a:ext>
            </a:extLst>
          </p:cNvPr>
          <p:cNvSpPr/>
          <p:nvPr/>
        </p:nvSpPr>
        <p:spPr>
          <a:xfrm>
            <a:off x="1838693" y="4309868"/>
            <a:ext cx="183980" cy="62646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9C3F7B-D34E-4022-AFEF-ED8C422098B9}"/>
              </a:ext>
            </a:extLst>
          </p:cNvPr>
          <p:cNvCxnSpPr>
            <a:stCxn id="14" idx="1"/>
            <a:endCxn id="6" idx="3"/>
          </p:cNvCxnSpPr>
          <p:nvPr/>
        </p:nvCxnSpPr>
        <p:spPr>
          <a:xfrm flipH="1">
            <a:off x="1429684" y="4623100"/>
            <a:ext cx="409009" cy="5091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A27125-13B7-439B-B4E9-E39464AAC808}"/>
              </a:ext>
            </a:extLst>
          </p:cNvPr>
          <p:cNvSpPr/>
          <p:nvPr/>
        </p:nvSpPr>
        <p:spPr>
          <a:xfrm>
            <a:off x="2763081" y="3191814"/>
            <a:ext cx="5953538" cy="535531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Fraction of congested miles based on this V/C threshold will be reported in the output file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79240A-1D2A-4D1C-9408-3B8D81A20F5D}"/>
              </a:ext>
            </a:extLst>
          </p:cNvPr>
          <p:cNvSpPr/>
          <p:nvPr/>
        </p:nvSpPr>
        <p:spPr>
          <a:xfrm>
            <a:off x="7378213" y="4346508"/>
            <a:ext cx="1721109" cy="7571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Annual factors to convert daily trips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0A87329-808B-4E49-9CA2-45F4C986F6FA}"/>
              </a:ext>
            </a:extLst>
          </p:cNvPr>
          <p:cNvCxnSpPr>
            <a:cxnSpLocks/>
          </p:cNvCxnSpPr>
          <p:nvPr/>
        </p:nvCxnSpPr>
        <p:spPr>
          <a:xfrm flipV="1">
            <a:off x="7319765" y="3685444"/>
            <a:ext cx="546956" cy="546809"/>
          </a:xfrm>
          <a:prstGeom prst="bentConnector3">
            <a:avLst>
              <a:gd name="adj1" fmla="val 9963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94BB5FFE-7482-461E-825F-90F8E56176FB}"/>
              </a:ext>
            </a:extLst>
          </p:cNvPr>
          <p:cNvSpPr/>
          <p:nvPr/>
        </p:nvSpPr>
        <p:spPr>
          <a:xfrm rot="10800000">
            <a:off x="7194232" y="4356711"/>
            <a:ext cx="183980" cy="62646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3A43C-C0A4-4B76-9213-11B6C4CD0D2F}"/>
              </a:ext>
            </a:extLst>
          </p:cNvPr>
          <p:cNvSpPr txBox="1"/>
          <p:nvPr/>
        </p:nvSpPr>
        <p:spPr>
          <a:xfrm>
            <a:off x="5317437" y="1550083"/>
            <a:ext cx="3545457" cy="7571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Default values for the parameters as shown in the figure are suggested by KYTC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B7336-57FE-4BF7-BF04-8D261AF85020}"/>
              </a:ext>
            </a:extLst>
          </p:cNvPr>
          <p:cNvSpPr/>
          <p:nvPr/>
        </p:nvSpPr>
        <p:spPr>
          <a:xfrm>
            <a:off x="6173134" y="3780692"/>
            <a:ext cx="1205078" cy="1202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13ABAB-E1CF-407A-A1DD-101A98A8AF4B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775673" y="2307213"/>
            <a:ext cx="314493" cy="14432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87FE60-5AB4-4B89-A0A1-5725E1B29406}"/>
              </a:ext>
            </a:extLst>
          </p:cNvPr>
          <p:cNvSpPr txBox="1">
            <a:spLocks/>
          </p:cNvSpPr>
          <p:nvPr/>
        </p:nvSpPr>
        <p:spPr>
          <a:xfrm>
            <a:off x="-669698" y="580016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Post Processor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41764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3" grpId="1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AC9C94-126E-4C27-AB2A-B7E66D05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773285"/>
            <a:ext cx="8348869" cy="101575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TREDIS User Interface – Selecting Multiple Counties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27F53-B7BE-4B1A-BFCA-1618B75E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1995871"/>
            <a:ext cx="8356862" cy="36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2F90-CBCB-45F3-9865-EB7C76D9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78" y="783223"/>
            <a:ext cx="8223451" cy="101575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TREDIS User Interface – Running the Post-Processor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9CC46-D19B-4EF3-A928-C9DD9A6D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9" y="2046140"/>
            <a:ext cx="7762973" cy="34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67F2-215F-4576-8D39-1C51A973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D60C3-BD47-4855-87FD-DC54F74DD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0388" y="2292017"/>
            <a:ext cx="6100010" cy="23732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40F209-C840-4980-9BE5-7847E0878A18}"/>
              </a:ext>
            </a:extLst>
          </p:cNvPr>
          <p:cNvSpPr txBox="1">
            <a:spLocks/>
          </p:cNvSpPr>
          <p:nvPr/>
        </p:nvSpPr>
        <p:spPr>
          <a:xfrm>
            <a:off x="-742122" y="891899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Post-Processor Run Completion</a:t>
            </a:r>
          </a:p>
        </p:txBody>
      </p:sp>
    </p:spTree>
    <p:extLst>
      <p:ext uri="{BB962C8B-B14F-4D97-AF65-F5344CB8AC3E}">
        <p14:creationId xmlns:p14="http://schemas.microsoft.com/office/powerpoint/2010/main" val="303172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ED07-0406-4C14-B358-0A000B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9E29D-8E74-4C84-9767-FEEAF428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0" y="3141532"/>
            <a:ext cx="8599571" cy="2517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8AA1C4-3498-44A4-9A47-9EA3E349D895}"/>
              </a:ext>
            </a:extLst>
          </p:cNvPr>
          <p:cNvSpPr txBox="1"/>
          <p:nvPr/>
        </p:nvSpPr>
        <p:spPr>
          <a:xfrm>
            <a:off x="544686" y="1336330"/>
            <a:ext cx="839513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dirty="0"/>
              <a:t>Output files are saved in .bin and .csv format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US" dirty="0"/>
              <a:t>The values from the output files can be directly used as inputs to TREDIS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AEE6B-1095-45A3-8589-649B47F56C40}"/>
              </a:ext>
            </a:extLst>
          </p:cNvPr>
          <p:cNvSpPr/>
          <p:nvPr/>
        </p:nvSpPr>
        <p:spPr>
          <a:xfrm>
            <a:off x="2396766" y="3254016"/>
            <a:ext cx="586818" cy="12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9440C-E25D-45E0-9E7D-13B87FF14635}"/>
              </a:ext>
            </a:extLst>
          </p:cNvPr>
          <p:cNvSpPr txBox="1"/>
          <p:nvPr/>
        </p:nvSpPr>
        <p:spPr>
          <a:xfrm>
            <a:off x="1693481" y="2594326"/>
            <a:ext cx="1043876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Purpose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C3BFC4-04A0-4E1E-83BA-145B383CE653}"/>
              </a:ext>
            </a:extLst>
          </p:cNvPr>
          <p:cNvCxnSpPr>
            <a:cxnSpLocks/>
            <a:stCxn id="3" idx="0"/>
            <a:endCxn id="6" idx="2"/>
          </p:cNvCxnSpPr>
          <p:nvPr/>
        </p:nvCxnSpPr>
        <p:spPr>
          <a:xfrm flipH="1" flipV="1">
            <a:off x="2215419" y="2908258"/>
            <a:ext cx="474756" cy="345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699D0-D5C0-45D6-9ACC-97218EF0B13A}"/>
              </a:ext>
            </a:extLst>
          </p:cNvPr>
          <p:cNvSpPr/>
          <p:nvPr/>
        </p:nvSpPr>
        <p:spPr>
          <a:xfrm>
            <a:off x="3271669" y="3254015"/>
            <a:ext cx="1087052" cy="12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260B3-503B-4168-B91D-F385CABAA527}"/>
              </a:ext>
            </a:extLst>
          </p:cNvPr>
          <p:cNvSpPr txBox="1"/>
          <p:nvPr/>
        </p:nvSpPr>
        <p:spPr>
          <a:xfrm>
            <a:off x="2933742" y="2455177"/>
            <a:ext cx="1133708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# of Trips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A89A52-58BA-4E0F-8C65-292B2597305B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H="1" flipV="1">
            <a:off x="3500596" y="2769109"/>
            <a:ext cx="314599" cy="484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13D03-274B-474D-B566-773EB5E89A2C}"/>
              </a:ext>
            </a:extLst>
          </p:cNvPr>
          <p:cNvSpPr/>
          <p:nvPr/>
        </p:nvSpPr>
        <p:spPr>
          <a:xfrm>
            <a:off x="4444276" y="3260328"/>
            <a:ext cx="795318" cy="12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BD4A6-3252-42A1-A72C-DA4F21E608D4}"/>
              </a:ext>
            </a:extLst>
          </p:cNvPr>
          <p:cNvSpPr txBox="1"/>
          <p:nvPr/>
        </p:nvSpPr>
        <p:spPr>
          <a:xfrm>
            <a:off x="4121532" y="2389769"/>
            <a:ext cx="1197764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VMT/VHT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E76A41-8A0F-476C-BE81-140B93F58DC0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flipH="1" flipV="1">
            <a:off x="4720414" y="2703701"/>
            <a:ext cx="121521" cy="556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864787F-1C5E-4E0F-B3AE-83FA2AF4954D}"/>
              </a:ext>
            </a:extLst>
          </p:cNvPr>
          <p:cNvSpPr/>
          <p:nvPr/>
        </p:nvSpPr>
        <p:spPr>
          <a:xfrm>
            <a:off x="5275887" y="3254014"/>
            <a:ext cx="1232469" cy="122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3C6EC-A4BC-45A6-94A6-CE06504DE6E7}"/>
              </a:ext>
            </a:extLst>
          </p:cNvPr>
          <p:cNvSpPr txBox="1"/>
          <p:nvPr/>
        </p:nvSpPr>
        <p:spPr>
          <a:xfrm>
            <a:off x="5361121" y="2586313"/>
            <a:ext cx="1441485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II/EI/IE Trips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100E30-2871-46EA-8C9D-579997A22EE0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5892122" y="2900245"/>
            <a:ext cx="189742" cy="353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9C9C68D-4253-4F3F-9897-B0135005DE43}"/>
              </a:ext>
            </a:extLst>
          </p:cNvPr>
          <p:cNvSpPr/>
          <p:nvPr/>
        </p:nvSpPr>
        <p:spPr>
          <a:xfrm>
            <a:off x="6596406" y="3266642"/>
            <a:ext cx="2255364" cy="1210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FB8727-A49D-4F9F-8528-DD21EE71729B}"/>
              </a:ext>
            </a:extLst>
          </p:cNvPr>
          <p:cNvSpPr txBox="1"/>
          <p:nvPr/>
        </p:nvSpPr>
        <p:spPr>
          <a:xfrm>
            <a:off x="6918612" y="2557454"/>
            <a:ext cx="2090523" cy="31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II/EI/IE Fractions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FA3357-3EE8-4159-B1FB-DCE7A8504987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7724088" y="2871386"/>
            <a:ext cx="239786" cy="395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E69E909-1E97-4DA1-8741-3146F994CA92}"/>
              </a:ext>
            </a:extLst>
          </p:cNvPr>
          <p:cNvSpPr/>
          <p:nvPr/>
        </p:nvSpPr>
        <p:spPr>
          <a:xfrm>
            <a:off x="1513002" y="3412066"/>
            <a:ext cx="367646" cy="14256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3FDE0C-56E3-4FEB-8521-74DFAF795313}"/>
              </a:ext>
            </a:extLst>
          </p:cNvPr>
          <p:cNvSpPr/>
          <p:nvPr/>
        </p:nvSpPr>
        <p:spPr>
          <a:xfrm>
            <a:off x="1542459" y="4586884"/>
            <a:ext cx="367646" cy="14256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F8A2B43-E4ED-4C10-B0F5-24B9AACBD130}"/>
              </a:ext>
            </a:extLst>
          </p:cNvPr>
          <p:cNvSpPr txBox="1">
            <a:spLocks/>
          </p:cNvSpPr>
          <p:nvPr/>
        </p:nvSpPr>
        <p:spPr>
          <a:xfrm>
            <a:off x="1083482" y="499063"/>
            <a:ext cx="7113105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Output Files</a:t>
            </a:r>
          </a:p>
        </p:txBody>
      </p:sp>
    </p:spTree>
    <p:extLst>
      <p:ext uri="{BB962C8B-B14F-4D97-AF65-F5344CB8AC3E}">
        <p14:creationId xmlns:p14="http://schemas.microsoft.com/office/powerpoint/2010/main" val="1709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0346-F9E0-44C0-BB02-4021E9A1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BC81-6205-4053-86A0-43B971E5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1570383"/>
            <a:ext cx="8965096" cy="4770782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 &amp; Value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These two fields include the basic information about the scenario model run including the fraction of congested miles which is calculated based on the V/C Threshold parameter.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list of all modes (The new KYSTMv17 processes 6 different auto trip purposes as well as two truck trip purposes):</a:t>
            </a:r>
          </a:p>
          <a:p>
            <a:pPr marL="1600200" lvl="2" indent="-457200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– HBW, HBO, NHB, business, tourist, </a:t>
            </a:r>
            <a:r>
              <a:rPr lang="en-US" sz="29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OtherLD</a:t>
            </a:r>
            <a:endParaRPr lang="en-US" sz="29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 – SU truck, Comb truck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vehicle trips by vehicle types &amp; trip purpose 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person trips by vehicle types &amp; trip purpose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VMT: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vehicle miles traveled by each vehicle type &amp; trip purpose</a:t>
            </a:r>
          </a:p>
          <a:p>
            <a:pPr lvl="0"/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VHT: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vehicle miles traveled by each vehicle type &amp; trip purpose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77AC03-8778-4931-ADAB-E104C2254088}"/>
              </a:ext>
            </a:extLst>
          </p:cNvPr>
          <p:cNvSpPr txBox="1">
            <a:spLocks/>
          </p:cNvSpPr>
          <p:nvPr/>
        </p:nvSpPr>
        <p:spPr>
          <a:xfrm>
            <a:off x="1015447" y="618333"/>
            <a:ext cx="7113105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Output Files (cont’d)</a:t>
            </a:r>
          </a:p>
        </p:txBody>
      </p:sp>
    </p:spTree>
    <p:extLst>
      <p:ext uri="{BB962C8B-B14F-4D97-AF65-F5344CB8AC3E}">
        <p14:creationId xmlns:p14="http://schemas.microsoft.com/office/powerpoint/2010/main" val="400531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886C-D06F-427A-B8F5-18DBB934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096EA-AD0C-41C0-9C4F-C6B67EED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F673AE-F783-4181-99F1-43C7D782DC30}"/>
              </a:ext>
            </a:extLst>
          </p:cNvPr>
          <p:cNvSpPr txBox="1">
            <a:spLocks/>
          </p:cNvSpPr>
          <p:nvPr/>
        </p:nvSpPr>
        <p:spPr>
          <a:xfrm>
            <a:off x="168966" y="2216426"/>
            <a:ext cx="8647043" cy="3503337"/>
          </a:xfr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internal-internal vehicle trips made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external-internal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I-E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internal-external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I-I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total internal-internal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E-I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total external-internal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I-E Trips: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total internal-external vehicle trips by each vehicle type and trip purpose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1C0B5F-4B9F-4A77-8EA2-48E29F3D8DC6}"/>
              </a:ext>
            </a:extLst>
          </p:cNvPr>
          <p:cNvSpPr txBox="1">
            <a:spLocks/>
          </p:cNvSpPr>
          <p:nvPr/>
        </p:nvSpPr>
        <p:spPr>
          <a:xfrm>
            <a:off x="1015447" y="618333"/>
            <a:ext cx="7113105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Output Files (cont’d)</a:t>
            </a:r>
          </a:p>
        </p:txBody>
      </p:sp>
    </p:spTree>
    <p:extLst>
      <p:ext uri="{BB962C8B-B14F-4D97-AF65-F5344CB8AC3E}">
        <p14:creationId xmlns:p14="http://schemas.microsoft.com/office/powerpoint/2010/main" val="370365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D5E6-DDB0-4280-BE09-0FAA87F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D433-8E92-4F76-A485-1126B2E62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29611C-E317-4AFE-8D36-5F218361B0E0}"/>
              </a:ext>
            </a:extLst>
          </p:cNvPr>
          <p:cNvSpPr txBox="1">
            <a:spLocks/>
          </p:cNvSpPr>
          <p:nvPr/>
        </p:nvSpPr>
        <p:spPr>
          <a:xfrm>
            <a:off x="-550506" y="149291"/>
            <a:ext cx="10515600" cy="809897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New Updates in Progress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3C308-8883-42C5-A543-E8946FD76C62}"/>
              </a:ext>
            </a:extLst>
          </p:cNvPr>
          <p:cNvSpPr/>
          <p:nvPr/>
        </p:nvSpPr>
        <p:spPr>
          <a:xfrm>
            <a:off x="457200" y="900562"/>
            <a:ext cx="8500188" cy="5864134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Improve truck assignment &amp; truck speed models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The truck pre-load method most likely will be continued.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 daily truck speed model, which will be a function of daily vehicle speeds and network attributes like terrain, will be added.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Improve zone splitting and traffic at KY state border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Automate splitting of Fratar seed matrices (truck, HBW)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dirty="0"/>
              <a:t>For short EI/IE trips near the border, allow growth for cells with “0” seed table volume. In v17 there is no way to show growth.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Streamline sub-area extraction for use in regional models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Extraction method is present but not easy to use.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dirty="0"/>
              <a:t>Will be simplified for the user. 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Cleanup script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Bi-conjugate Frank Wolfe (BFW in TC6) assignment implemented and tested.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Network database no longer require the link layer to be called “Lines”.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Many other fixes are being implemented.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Convert the scenario manager to the “standard” Caliper interface used in regional models </a:t>
            </a:r>
          </a:p>
        </p:txBody>
      </p:sp>
    </p:spTree>
    <p:extLst>
      <p:ext uri="{BB962C8B-B14F-4D97-AF65-F5344CB8AC3E}">
        <p14:creationId xmlns:p14="http://schemas.microsoft.com/office/powerpoint/2010/main" val="266828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868749" y="542234"/>
            <a:ext cx="35573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KYSTM Overview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5149" y="1375889"/>
            <a:ext cx="8285586" cy="3600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Last version (KYSTMv10) was developed in 2012.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KYTC named the latest version as KYSTM</a:t>
            </a:r>
            <a:r>
              <a:rPr lang="en-US" sz="2400" b="1" dirty="0">
                <a:solidFill>
                  <a:srgbClr val="FF0000"/>
                </a:solidFill>
              </a:rPr>
              <a:t>v17</a:t>
            </a:r>
            <a:r>
              <a:rPr lang="en-US" sz="2400" b="1" dirty="0">
                <a:solidFill>
                  <a:srgbClr val="003399"/>
                </a:solidFill>
              </a:rPr>
              <a:t> in March 2017.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KYSTM</a:t>
            </a:r>
            <a:r>
              <a:rPr lang="en-US" sz="2400" b="1" dirty="0">
                <a:solidFill>
                  <a:srgbClr val="FF0000"/>
                </a:solidFill>
              </a:rPr>
              <a:t>v17</a:t>
            </a:r>
            <a:r>
              <a:rPr lang="en-US" sz="2400" b="1" dirty="0">
                <a:solidFill>
                  <a:srgbClr val="003399"/>
                </a:solidFill>
              </a:rPr>
              <a:t> major updates: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3399"/>
                </a:solidFill>
              </a:rPr>
              <a:t>Assignment procedure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3399"/>
                </a:solidFill>
              </a:rPr>
              <a:t>TREDIS post-processor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</a:rPr>
              <a:t>New updates to </a:t>
            </a:r>
            <a:r>
              <a:rPr lang="en-US" sz="2400" b="1" dirty="0">
                <a:solidFill>
                  <a:srgbClr val="FF0000"/>
                </a:solidFill>
              </a:rPr>
              <a:t>v17</a:t>
            </a:r>
            <a:r>
              <a:rPr lang="en-US" sz="2400" b="1" dirty="0">
                <a:solidFill>
                  <a:srgbClr val="003399"/>
                </a:solidFill>
              </a:rPr>
              <a:t> in progress</a:t>
            </a:r>
          </a:p>
        </p:txBody>
      </p:sp>
    </p:spTree>
    <p:extLst>
      <p:ext uri="{BB962C8B-B14F-4D97-AF65-F5344CB8AC3E}">
        <p14:creationId xmlns:p14="http://schemas.microsoft.com/office/powerpoint/2010/main" val="137818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073943" y="2150859"/>
            <a:ext cx="31470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accent6"/>
                </a:solidFill>
                <a:ea typeface="Batang" pitchFamily="18" charset="-127"/>
              </a:rPr>
              <a:t>Questions ?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703-0C72-4795-9507-C27BBAC6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01" y="688492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Traffic Analysis Zones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F27BA-DDF7-4CFC-B333-8BD0C5BDD7B9}"/>
              </a:ext>
            </a:extLst>
          </p:cNvPr>
          <p:cNvSpPr txBox="1"/>
          <p:nvPr/>
        </p:nvSpPr>
        <p:spPr>
          <a:xfrm>
            <a:off x="0" y="1682664"/>
            <a:ext cx="35922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Covers U.S. mainland  (5,843 zones)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Meso</a:t>
            </a:r>
            <a:r>
              <a:rPr lang="en-US" sz="2000" dirty="0"/>
              <a:t> zones in neighboring states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Detailed zones in Kentucky (4,624 zones)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1A476-F5AE-4A03-9EB2-7D925133C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899" y="1682664"/>
            <a:ext cx="5334563" cy="32438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92020-0983-4085-8E91-DB7CD9DE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00" y="3487945"/>
            <a:ext cx="5334563" cy="32438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8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9DAD-3807-4CE1-B667-38C6106D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F08CC-3DAA-4D14-85CB-4602EB15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97" y="1700675"/>
            <a:ext cx="5227809" cy="30206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0FA84-0468-4288-9C29-B67CB8050AC5}"/>
              </a:ext>
            </a:extLst>
          </p:cNvPr>
          <p:cNvSpPr txBox="1"/>
          <p:nvPr/>
        </p:nvSpPr>
        <p:spPr>
          <a:xfrm>
            <a:off x="120278" y="1700674"/>
            <a:ext cx="34720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Cover U.S. mainland (more than 86,000 links)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Relatively detailed network in neighbor states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Detailed network in Kentucky (more than 71,000 links)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3C6BB-B58D-4B18-A4F6-51BF2289518C}"/>
              </a:ext>
            </a:extLst>
          </p:cNvPr>
          <p:cNvSpPr txBox="1">
            <a:spLocks/>
          </p:cNvSpPr>
          <p:nvPr/>
        </p:nvSpPr>
        <p:spPr>
          <a:xfrm>
            <a:off x="764627" y="536028"/>
            <a:ext cx="7675179" cy="912922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1991F-1801-4D39-AF2A-863ECF31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97" y="3538805"/>
            <a:ext cx="5227809" cy="302061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8240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97A6-45E8-4678-A623-03ABBCB5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4D35-1905-4ED3-AC0C-E59B19A7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775372-1DA5-4E1B-9522-A95285FFE156}"/>
              </a:ext>
            </a:extLst>
          </p:cNvPr>
          <p:cNvSpPr txBox="1">
            <a:spLocks/>
          </p:cNvSpPr>
          <p:nvPr/>
        </p:nvSpPr>
        <p:spPr>
          <a:xfrm>
            <a:off x="1287016" y="360865"/>
            <a:ext cx="6758609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Model 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FB7B6A-2678-4989-B5DA-B2E148B0B0FA}"/>
              </a:ext>
            </a:extLst>
          </p:cNvPr>
          <p:cNvSpPr/>
          <p:nvPr/>
        </p:nvSpPr>
        <p:spPr>
          <a:xfrm>
            <a:off x="635726" y="1282024"/>
            <a:ext cx="850827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 3-step daily model (</a:t>
            </a:r>
            <a:r>
              <a:rPr lang="en-US" sz="2400" dirty="0" err="1"/>
              <a:t>TransCAD</a:t>
            </a:r>
            <a:r>
              <a:rPr lang="en-US" sz="2400" dirty="0"/>
              <a:t> 6)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Model procedure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Speed/capacity calculator (HCM 2010)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purpose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Auto – HBW, HBO, NHB, business, tourist, other long-distance trips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Truck – single unit truck, combination truck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generation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distribution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Growth factor models for HBW &amp; trucks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GM for all other trip purposes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Trip assignment (preload trucks; MMA for autos)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Highway evaluation</a:t>
            </a:r>
          </a:p>
        </p:txBody>
      </p:sp>
    </p:spTree>
    <p:extLst>
      <p:ext uri="{BB962C8B-B14F-4D97-AF65-F5344CB8AC3E}">
        <p14:creationId xmlns:p14="http://schemas.microsoft.com/office/powerpoint/2010/main" val="372478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2881-B904-4D29-A88E-F17290C8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A8A290-4894-4297-A5DD-613C5768B83D}"/>
              </a:ext>
            </a:extLst>
          </p:cNvPr>
          <p:cNvSpPr txBox="1">
            <a:spLocks/>
          </p:cNvSpPr>
          <p:nvPr/>
        </p:nvSpPr>
        <p:spPr>
          <a:xfrm>
            <a:off x="1349930" y="643036"/>
            <a:ext cx="6854686" cy="1208847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KYSTMv17 User Interface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391A1-1162-4452-A21B-2B5DB552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0" y="1632371"/>
            <a:ext cx="4938615" cy="4162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EE97B-3303-4A46-BBCF-8B5C90C5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3" y="2956944"/>
            <a:ext cx="6438420" cy="36950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612FB9-3904-499B-812E-060300ABE9B7}"/>
              </a:ext>
            </a:extLst>
          </p:cNvPr>
          <p:cNvSpPr/>
          <p:nvPr/>
        </p:nvSpPr>
        <p:spPr>
          <a:xfrm>
            <a:off x="2379306" y="2071396"/>
            <a:ext cx="2397967" cy="23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168D8-37E5-45B6-BD1B-CF00603DE488}"/>
              </a:ext>
            </a:extLst>
          </p:cNvPr>
          <p:cNvSpPr/>
          <p:nvPr/>
        </p:nvSpPr>
        <p:spPr>
          <a:xfrm>
            <a:off x="5122506" y="3321698"/>
            <a:ext cx="811763" cy="23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CF17-7C30-467C-AC62-A54176E48130}"/>
              </a:ext>
            </a:extLst>
          </p:cNvPr>
          <p:cNvSpPr txBox="1"/>
          <p:nvPr/>
        </p:nvSpPr>
        <p:spPr>
          <a:xfrm>
            <a:off x="6363477" y="2071396"/>
            <a:ext cx="17541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TREDIS    post-processor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C617C0-1489-4F9C-AA26-531FDBF81A8A}"/>
              </a:ext>
            </a:extLst>
          </p:cNvPr>
          <p:cNvCxnSpPr/>
          <p:nvPr/>
        </p:nvCxnSpPr>
        <p:spPr>
          <a:xfrm flipH="1">
            <a:off x="5775649" y="2588265"/>
            <a:ext cx="681135" cy="71477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D5E6-DDB0-4280-BE09-0FAA87F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D433-8E92-4F76-A485-1126B2E62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29611C-E317-4AFE-8D36-5F218361B0E0}"/>
              </a:ext>
            </a:extLst>
          </p:cNvPr>
          <p:cNvSpPr txBox="1">
            <a:spLocks/>
          </p:cNvSpPr>
          <p:nvPr/>
        </p:nvSpPr>
        <p:spPr>
          <a:xfrm>
            <a:off x="-652670" y="742811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Assignment Updates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3C308-8883-42C5-A543-E8946FD76C62}"/>
              </a:ext>
            </a:extLst>
          </p:cNvPr>
          <p:cNvSpPr/>
          <p:nvPr/>
        </p:nvSpPr>
        <p:spPr>
          <a:xfrm>
            <a:off x="457200" y="1715431"/>
            <a:ext cx="8500188" cy="42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MMA for auto assignment by trip purpose for TREDIS (instead of assigning a single total auto table). Purpose-specific flows are posted to the links. 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tighter convergence (from 0.005 to 0.001) for MMA (and Gravity Model)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More accurate traffic loads, particularly for parallel routes</a:t>
            </a:r>
          </a:p>
          <a:p>
            <a:pPr marL="800100" lvl="1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Manageable run time (20-30 mins)</a:t>
            </a:r>
          </a:p>
          <a:p>
            <a:pPr marL="342900" indent="-342900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Add congested travel time, VMT, VHT to loaded network by vehicle type (auto, SU trucks, Comb trucks for TREDIS)</a:t>
            </a:r>
          </a:p>
          <a:p>
            <a:pPr>
              <a:lnSpc>
                <a:spcPct val="108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58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D5E6-DDB0-4280-BE09-0FAA87F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D433-8E92-4F76-A485-1126B2E62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29611C-E317-4AFE-8D36-5F218361B0E0}"/>
              </a:ext>
            </a:extLst>
          </p:cNvPr>
          <p:cNvSpPr txBox="1">
            <a:spLocks/>
          </p:cNvSpPr>
          <p:nvPr/>
        </p:nvSpPr>
        <p:spPr>
          <a:xfrm>
            <a:off x="-652670" y="742811"/>
            <a:ext cx="10515600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TREDIS Post-Processor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3C308-8883-42C5-A543-E8946FD76C62}"/>
              </a:ext>
            </a:extLst>
          </p:cNvPr>
          <p:cNvSpPr/>
          <p:nvPr/>
        </p:nvSpPr>
        <p:spPr>
          <a:xfrm>
            <a:off x="457200" y="2247279"/>
            <a:ext cx="8686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Developed for Kentucky Transportation Cabinet (KYTC) to prepare the required inputs for TREDIS (Transportation Economic Development Impact System)</a:t>
            </a:r>
          </a:p>
          <a:p>
            <a:pPr marL="285750" indent="-285750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Automatic process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Minimal manual effort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The post-processor uses KYSTM output files. Therefore, the user must run the model for the desired scenario first.</a:t>
            </a:r>
          </a:p>
        </p:txBody>
      </p:sp>
    </p:spTree>
    <p:extLst>
      <p:ext uri="{BB962C8B-B14F-4D97-AF65-F5344CB8AC3E}">
        <p14:creationId xmlns:p14="http://schemas.microsoft.com/office/powerpoint/2010/main" val="311709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FC1F-6A06-4E4B-867F-354019C9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14A6-88E1-474A-A960-83135AF2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4412F1-9849-4C46-978C-BA2E84BCCC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127240" cy="98615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b="1" dirty="0">
                <a:solidFill>
                  <a:schemeClr val="accent6"/>
                </a:solidFill>
              </a:rPr>
              <a:t>TREDIS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B29F3F-57E3-45AD-A5CA-F8EDA4D5FF52}"/>
              </a:ext>
            </a:extLst>
          </p:cNvPr>
          <p:cNvSpPr txBox="1">
            <a:spLocks/>
          </p:cNvSpPr>
          <p:nvPr/>
        </p:nvSpPr>
        <p:spPr>
          <a:xfrm>
            <a:off x="0" y="1155065"/>
            <a:ext cx="9144000" cy="538797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3399"/>
                </a:solidFill>
              </a:rPr>
              <a:t>Transportation Economic Development Impact System modeling software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Economic impact analysis,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Benefit-cost analysis,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Financial analysis,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3399"/>
                </a:solidFill>
              </a:rPr>
              <a:t>Freight and trade impact analysis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3399"/>
                </a:solidFill>
              </a:rPr>
              <a:t>TREDIS was chosen by KYTSC because it is the only system applicable for all modes – covering passenger and freight transport via aviation, marine and rail modes, as well as truck, car, bus, bicycle, and pedestrian travel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3399"/>
                </a:solidFill>
              </a:rPr>
              <a:t>TREDIS can be used to make an assessment of the transportation and economic benefits of the different projects and supports the project selection process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55E4805D39A459474F72B0B6B4252" ma:contentTypeVersion="0" ma:contentTypeDescription="Create a new document." ma:contentTypeScope="" ma:versionID="80db46a1f102629ec135ca5bc37108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D8E909-1678-4E28-B061-E77B064D2518}"/>
</file>

<file path=customXml/itemProps2.xml><?xml version="1.0" encoding="utf-8"?>
<ds:datastoreItem xmlns:ds="http://schemas.openxmlformats.org/officeDocument/2006/customXml" ds:itemID="{2F2DAC02-1C5C-4271-8A6C-CC616807072F}"/>
</file>

<file path=customXml/itemProps3.xml><?xml version="1.0" encoding="utf-8"?>
<ds:datastoreItem xmlns:ds="http://schemas.openxmlformats.org/officeDocument/2006/customXml" ds:itemID="{B60406D2-7353-4FA9-8263-70A86E9D2A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11867</TotalTime>
  <Words>990</Words>
  <Application>Microsoft Office PowerPoint</Application>
  <PresentationFormat>On-screen Show (4:3)</PresentationFormat>
  <Paragraphs>118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Batang</vt:lpstr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Traffic Analysis Zones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TREDIS Inputs created by the KYSTM</vt:lpstr>
      <vt:lpstr>PowerPoint Presentation</vt:lpstr>
      <vt:lpstr>PowerPoint Presentation</vt:lpstr>
      <vt:lpstr>TREDIS User Interface – Selecting Multiple Counties</vt:lpstr>
      <vt:lpstr>TREDIS User Interface – Running the Post-Processor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Travel Model Improvements</dc:title>
  <dc:creator>Michele Anderson</dc:creator>
  <cp:lastModifiedBy>Johnny Han</cp:lastModifiedBy>
  <cp:revision>890</cp:revision>
  <cp:lastPrinted>2016-11-03T12:26:59Z</cp:lastPrinted>
  <dcterms:created xsi:type="dcterms:W3CDTF">2010-10-11T15:52:53Z</dcterms:created>
  <dcterms:modified xsi:type="dcterms:W3CDTF">2017-11-13T21:53:23Z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0x0101004D355E4805D39A459474F72B0B6B4252</vt:lpwstr>
  </property>
</Properties>
</file>